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4" r:id="rId4"/>
    <p:sldId id="267" r:id="rId5"/>
    <p:sldId id="268" r:id="rId6"/>
    <p:sldId id="309" r:id="rId7"/>
    <p:sldId id="299" r:id="rId8"/>
    <p:sldId id="310" r:id="rId9"/>
    <p:sldId id="308" r:id="rId10"/>
    <p:sldId id="300" r:id="rId11"/>
    <p:sldId id="307" r:id="rId12"/>
    <p:sldId id="301" r:id="rId13"/>
    <p:sldId id="303" r:id="rId14"/>
    <p:sldId id="291" r:id="rId15"/>
    <p:sldId id="304" r:id="rId16"/>
    <p:sldId id="305" r:id="rId17"/>
    <p:sldId id="289" r:id="rId18"/>
    <p:sldId id="298" r:id="rId19"/>
    <p:sldId id="295" r:id="rId20"/>
    <p:sldId id="302" r:id="rId21"/>
    <p:sldId id="306" r:id="rId22"/>
  </p:sldIdLst>
  <p:sldSz cx="9144000" cy="5143500" type="screen16x9"/>
  <p:notesSz cx="6858000" cy="9144000"/>
  <p:custDataLst>
    <p:tags r:id="rId25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3429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6858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0287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3716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17145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0574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24003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27432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00"/>
    <a:srgbClr val="9AD4F1"/>
    <a:srgbClr val="E2007A"/>
    <a:srgbClr val="690036"/>
    <a:srgbClr val="949A00"/>
    <a:srgbClr val="6A9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0" autoAdjust="0"/>
    <p:restoredTop sz="79761" autoAdjust="0"/>
  </p:normalViewPr>
  <p:slideViewPr>
    <p:cSldViewPr showGuides="1">
      <p:cViewPr varScale="1">
        <p:scale>
          <a:sx n="141" d="100"/>
          <a:sy n="141" d="100"/>
        </p:scale>
        <p:origin x="192" y="1368"/>
      </p:cViewPr>
      <p:guideLst>
        <p:guide orient="horz" pos="152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DAC2B49-0575-43F5-916A-106F863B63C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4822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7A904FA-23EF-4C48-9391-8F4827E157F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9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Welcome Mister </a:t>
            </a:r>
            <a:r>
              <a:rPr lang="de-CH" dirty="0" err="1"/>
              <a:t>Callner</a:t>
            </a:r>
            <a:r>
              <a:rPr lang="de-CH" dirty="0"/>
              <a:t>, Mister Daly, Mister </a:t>
            </a:r>
            <a:r>
              <a:rPr lang="de-CH" dirty="0" err="1"/>
              <a:t>Lionetti</a:t>
            </a:r>
            <a:r>
              <a:rPr lang="de-CH" dirty="0"/>
              <a:t>, Mister Oehri </a:t>
            </a:r>
            <a:r>
              <a:rPr lang="de-CH" dirty="0" err="1"/>
              <a:t>and</a:t>
            </a:r>
            <a:r>
              <a:rPr lang="de-CH" dirty="0"/>
              <a:t> Mister </a:t>
            </a:r>
            <a:r>
              <a:rPr lang="de-CH" dirty="0" err="1"/>
              <a:t>Pfäffli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Introduce</a:t>
            </a:r>
            <a:r>
              <a:rPr lang="de-CH" dirty="0"/>
              <a:t> </a:t>
            </a:r>
            <a:r>
              <a:rPr lang="de-CH" dirty="0" err="1"/>
              <a:t>myself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Introduce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presentaiton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1592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positive sample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anchor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negative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dissimilar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anchor</a:t>
            </a:r>
            <a:r>
              <a:rPr lang="de-C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257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Segments containing more then one active class (e.g. a transition of two </a:t>
            </a:r>
            <a:r>
              <a:rPr lang="en-GB" dirty="0" err="1"/>
              <a:t>actitivies</a:t>
            </a:r>
            <a:r>
              <a:rPr lang="en-GB" dirty="0"/>
              <a:t>) were left out! This means that each segments represents one activity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As </a:t>
            </a:r>
            <a:r>
              <a:rPr lang="en-GB" b="1" dirty="0"/>
              <a:t>evaluation set</a:t>
            </a:r>
            <a:r>
              <a:rPr lang="en-GB" dirty="0"/>
              <a:t>, data is provided from </a:t>
            </a:r>
            <a:r>
              <a:rPr lang="en-GB" b="1" dirty="0"/>
              <a:t>all the sensor nodes</a:t>
            </a:r>
            <a:r>
              <a:rPr lang="en-GB" dirty="0"/>
              <a:t> (i.e. also sensor nodes not present in the development set)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</a:t>
            </a:r>
            <a:r>
              <a:rPr lang="en-GB" b="1" dirty="0"/>
              <a:t>evaluation will be based on the sensor nodes not present in the development set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data from the same nodes as in training are provided to give insights about the overfitting on those positions.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325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daily activities for this task are shown in Table along with the available 10s multi-channel segments in the development set and the amount of full sessions of a certain activity (e.g. a cooking session).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5304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23163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82362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862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68309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996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Recap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Unsupervised</a:t>
            </a:r>
            <a:r>
              <a:rPr lang="de-CH" dirty="0"/>
              <a:t> -&gt; </a:t>
            </a:r>
            <a:r>
              <a:rPr lang="de-CH" dirty="0" err="1"/>
              <a:t>unknown</a:t>
            </a:r>
            <a:r>
              <a:rPr lang="de-CH" dirty="0"/>
              <a:t> </a:t>
            </a:r>
            <a:r>
              <a:rPr lang="de-CH" dirty="0" err="1"/>
              <a:t>patterns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Supvervised</a:t>
            </a:r>
            <a:r>
              <a:rPr lang="de-CH" dirty="0"/>
              <a:t> -&gt; </a:t>
            </a:r>
            <a:r>
              <a:rPr lang="de-CH" dirty="0" err="1"/>
              <a:t>approximate</a:t>
            </a:r>
            <a:r>
              <a:rPr lang="de-CH" dirty="0"/>
              <a:t> </a:t>
            </a:r>
            <a:r>
              <a:rPr lang="de-CH" dirty="0" err="1"/>
              <a:t>functions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labeled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6531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589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Project </a:t>
            </a:r>
            <a:r>
              <a:rPr lang="de-CH" dirty="0" err="1"/>
              <a:t>overview</a:t>
            </a:r>
            <a:r>
              <a:rPr lang="de-CH" dirty="0"/>
              <a:t> -&gt; </a:t>
            </a:r>
            <a:r>
              <a:rPr lang="de-CH" dirty="0" err="1"/>
              <a:t>idea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-dos</a:t>
            </a:r>
          </a:p>
          <a:p>
            <a:pPr marL="171450" indent="-171450">
              <a:buFontTx/>
              <a:buChar char="-"/>
            </a:pPr>
            <a:r>
              <a:rPr lang="de-CH" dirty="0"/>
              <a:t>Project </a:t>
            </a:r>
            <a:r>
              <a:rPr lang="de-CH" dirty="0" err="1"/>
              <a:t>management</a:t>
            </a:r>
            <a:r>
              <a:rPr lang="de-CH" dirty="0"/>
              <a:t> -&gt; </a:t>
            </a:r>
            <a:r>
              <a:rPr lang="de-CH" dirty="0" err="1"/>
              <a:t>workpackages</a:t>
            </a:r>
            <a:r>
              <a:rPr lang="de-CH" dirty="0"/>
              <a:t> and </a:t>
            </a:r>
            <a:r>
              <a:rPr lang="de-CH" dirty="0" err="1"/>
              <a:t>milestones</a:t>
            </a:r>
            <a:endParaRPr lang="de-CH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/>
              <a:t>Intro DSP</a:t>
            </a:r>
          </a:p>
          <a:p>
            <a:pPr marL="171450" indent="-171450">
              <a:buFontTx/>
              <a:buChar char="-"/>
            </a:pPr>
            <a:r>
              <a:rPr lang="de-CH" dirty="0"/>
              <a:t>Intro NN inkl. </a:t>
            </a:r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Unsupervised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concepts</a:t>
            </a:r>
            <a:r>
              <a:rPr lang="de-CH" dirty="0"/>
              <a:t> Triplet </a:t>
            </a:r>
            <a:r>
              <a:rPr lang="de-CH" dirty="0" err="1"/>
              <a:t>loss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Tile2Vec</a:t>
            </a:r>
          </a:p>
          <a:p>
            <a:pPr marL="171450" indent="-171450">
              <a:buFontTx/>
              <a:buChar char="-"/>
            </a:pPr>
            <a:r>
              <a:rPr lang="de-CH" dirty="0"/>
              <a:t>Datasets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Ideas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concepts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Approach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Convlusion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Q&amp;A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2297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575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Project </a:t>
            </a:r>
            <a:r>
              <a:rPr lang="de-CH" dirty="0" err="1"/>
              <a:t>duration</a:t>
            </a:r>
            <a:r>
              <a:rPr lang="de-CH" dirty="0"/>
              <a:t>: 17. </a:t>
            </a:r>
            <a:r>
              <a:rPr lang="de-CH" dirty="0" err="1"/>
              <a:t>February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5. </a:t>
            </a:r>
            <a:r>
              <a:rPr lang="de-CH" dirty="0" err="1"/>
              <a:t>june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Four</a:t>
            </a:r>
            <a:r>
              <a:rPr lang="de-CH" dirty="0"/>
              <a:t> </a:t>
            </a:r>
            <a:r>
              <a:rPr lang="de-CH" dirty="0" err="1"/>
              <a:t>phases</a:t>
            </a:r>
            <a:r>
              <a:rPr lang="de-CH" dirty="0"/>
              <a:t> </a:t>
            </a:r>
            <a:r>
              <a:rPr lang="de-CH" dirty="0" err="1"/>
              <a:t>including</a:t>
            </a:r>
            <a:r>
              <a:rPr lang="de-CH" dirty="0"/>
              <a:t> a </a:t>
            </a:r>
            <a:r>
              <a:rPr lang="de-CH" dirty="0" err="1"/>
              <a:t>buffer</a:t>
            </a:r>
            <a:r>
              <a:rPr lang="de-CH" dirty="0"/>
              <a:t> </a:t>
            </a:r>
            <a:r>
              <a:rPr lang="de-CH" dirty="0" err="1"/>
              <a:t>phase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Research</a:t>
            </a:r>
          </a:p>
          <a:p>
            <a:pPr marL="514350" lvl="1" indent="-171450">
              <a:buFontTx/>
              <a:buChar char="-"/>
            </a:pPr>
            <a:r>
              <a:rPr lang="de-CH" dirty="0" err="1"/>
              <a:t>Build</a:t>
            </a:r>
            <a:r>
              <a:rPr lang="de-CH" dirty="0"/>
              <a:t> </a:t>
            </a:r>
            <a:r>
              <a:rPr lang="de-CH" dirty="0" err="1"/>
              <a:t>foundations</a:t>
            </a:r>
            <a:endParaRPr lang="de-CH" dirty="0"/>
          </a:p>
          <a:p>
            <a:pPr marL="514350" lvl="1" indent="-171450">
              <a:buFontTx/>
              <a:buChar char="-"/>
            </a:pPr>
            <a:r>
              <a:rPr lang="de-CH" dirty="0"/>
              <a:t>Research </a:t>
            </a:r>
            <a:r>
              <a:rPr lang="de-CH" dirty="0" err="1"/>
              <a:t>approaches</a:t>
            </a:r>
            <a:r>
              <a:rPr lang="de-CH" dirty="0"/>
              <a:t> / </a:t>
            </a:r>
            <a:r>
              <a:rPr lang="de-CH" dirty="0" err="1"/>
              <a:t>concepts</a:t>
            </a:r>
            <a:endParaRPr lang="de-CH" dirty="0"/>
          </a:p>
          <a:p>
            <a:pPr marL="171450" lvl="0" indent="-171450">
              <a:buFontTx/>
              <a:buChar char="-"/>
            </a:pPr>
            <a:r>
              <a:rPr lang="de-CH" dirty="0"/>
              <a:t>Realisation</a:t>
            </a:r>
          </a:p>
          <a:p>
            <a:pPr marL="514350" lvl="1" indent="-171450">
              <a:buFontTx/>
              <a:buChar char="-"/>
            </a:pPr>
            <a:r>
              <a:rPr lang="en-US" dirty="0"/>
              <a:t>Put together define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Realization and experiments</a:t>
            </a:r>
          </a:p>
          <a:p>
            <a:pPr marL="514350" lvl="1" indent="-171450">
              <a:buFontTx/>
              <a:buChar char="-"/>
            </a:pPr>
            <a:r>
              <a:rPr lang="en-US" dirty="0"/>
              <a:t>Two </a:t>
            </a:r>
            <a:r>
              <a:rPr lang="en-US" dirty="0" err="1"/>
              <a:t>cicles</a:t>
            </a:r>
            <a:endParaRPr lang="en-US" dirty="0"/>
          </a:p>
          <a:p>
            <a:pPr marL="514350" lvl="1" indent="-171450">
              <a:buFontTx/>
              <a:buChar char="-"/>
            </a:pPr>
            <a:r>
              <a:rPr lang="en-US" dirty="0"/>
              <a:t>High-level, low-level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Finalize documentation</a:t>
            </a:r>
          </a:p>
          <a:p>
            <a:pPr marL="514350" lvl="1" indent="-171450">
              <a:buFontTx/>
              <a:buChar char="-"/>
            </a:pPr>
            <a:r>
              <a:rPr lang="en-US" dirty="0"/>
              <a:t>Documentation related and project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680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/>
              <a:t>Time </a:t>
            </a:r>
            <a:r>
              <a:rPr lang="de-CH" dirty="0" err="1"/>
              <a:t>domain</a:t>
            </a:r>
            <a:r>
              <a:rPr lang="de-CH" dirty="0"/>
              <a:t>: </a:t>
            </a:r>
            <a:r>
              <a:rPr lang="de-CH" dirty="0" err="1"/>
              <a:t>shows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a </a:t>
            </a:r>
            <a:r>
              <a:rPr lang="de-CH" dirty="0" err="1"/>
              <a:t>signal</a:t>
            </a:r>
            <a:r>
              <a:rPr lang="de-CH" dirty="0"/>
              <a:t> </a:t>
            </a:r>
            <a:r>
              <a:rPr lang="de-CH" dirty="0" err="1"/>
              <a:t>changes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time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347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9564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669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2818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positive sample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anchor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negative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dissimilar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anchor</a:t>
            </a:r>
            <a:r>
              <a:rPr lang="de-CH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notation </a:t>
            </a:r>
            <a:r>
              <a:rPr lang="en-GB" dirty="0">
                <a:effectLst/>
              </a:rPr>
              <a:t>[⋅]+</a:t>
            </a:r>
            <a:r>
              <a:rPr lang="en-GB" dirty="0"/>
              <a:t> to represent a rectifier, </a:t>
            </a:r>
            <a:r>
              <a:rPr lang="en-GB" dirty="0">
                <a:effectLst/>
              </a:rPr>
              <a:t>max(0,⋅)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44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N:Hierarchy|ID:22|Hierarchy:1" title="PPT Titelfolie efqm 16:9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00" y="4489200"/>
            <a:ext cx="2494280" cy="330835"/>
          </a:xfrm>
          <a:prstGeom prst="rect">
            <a:avLst/>
          </a:prstGeom>
        </p:spPr>
      </p:pic>
      <p:pic>
        <p:nvPicPr>
          <p:cNvPr id="7" name="DN:Hierarchy|ID:26|Hierarchy:1" title="PPT Titelfolie 16:9.DE"/>
          <p:cNvPicPr preferRelativeResize="0"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24000"/>
            <a:ext cx="1616400" cy="9972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26800" y="1545431"/>
            <a:ext cx="6393472" cy="972741"/>
          </a:xfrm>
        </p:spPr>
        <p:txBody>
          <a:bodyPr anchor="t"/>
          <a:lstStyle>
            <a:lvl1pPr>
              <a:lnSpc>
                <a:spcPts val="2100"/>
              </a:lnSpc>
              <a:defRPr sz="1425"/>
            </a:lvl1pPr>
          </a:lstStyle>
          <a:p>
            <a:pPr lvl="0"/>
            <a:r>
              <a:rPr lang="en-GB" noProof="0" dirty="0"/>
              <a:t>Project title</a:t>
            </a:r>
            <a:endParaRPr lang="de-CH" noProof="0" dirty="0"/>
          </a:p>
        </p:txBody>
      </p:sp>
      <p:sp>
        <p:nvSpPr>
          <p:cNvPr id="2" name="DN:Profile|ID:11" title="Section.DE"/>
          <p:cNvSpPr txBox="1"/>
          <p:nvPr userDrawn="1"/>
        </p:nvSpPr>
        <p:spPr>
          <a:xfrm>
            <a:off x="626800" y="2754342"/>
            <a:ext cx="5538887" cy="253916"/>
          </a:xfrm>
          <a:prstGeom prst="rect">
            <a:avLst/>
          </a:prstGeom>
          <a:noFill/>
        </p:spPr>
        <p:txBody>
          <a:bodyPr vert="horz" wrap="square" rtlCol="0" anchor="b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  <p:sp>
        <p:nvSpPr>
          <p:cNvPr id="3" name="DN:Profile|ID:1" title="Name"/>
          <p:cNvSpPr txBox="1"/>
          <p:nvPr userDrawn="1"/>
        </p:nvSpPr>
        <p:spPr>
          <a:xfrm>
            <a:off x="626800" y="2931940"/>
            <a:ext cx="5538887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b="1" dirty="0"/>
              <a:t> </a:t>
            </a:r>
          </a:p>
        </p:txBody>
      </p:sp>
      <p:sp>
        <p:nvSpPr>
          <p:cNvPr id="4" name="DN:Profile|ID:8" title="Function.DE"/>
          <p:cNvSpPr txBox="1"/>
          <p:nvPr userDrawn="1"/>
        </p:nvSpPr>
        <p:spPr>
          <a:xfrm>
            <a:off x="626800" y="3086454"/>
            <a:ext cx="5572125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  <p:sp>
        <p:nvSpPr>
          <p:cNvPr id="14" name="DN:Profile|ID:4" title="Direct Phone"/>
          <p:cNvSpPr txBox="1"/>
          <p:nvPr userDrawn="1"/>
        </p:nvSpPr>
        <p:spPr>
          <a:xfrm>
            <a:off x="1450975" y="3374232"/>
            <a:ext cx="2832993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  <p:sp>
        <p:nvSpPr>
          <p:cNvPr id="15" name="DN:Profile|ID:6" title="Email"/>
          <p:cNvSpPr txBox="1"/>
          <p:nvPr userDrawn="1"/>
        </p:nvSpPr>
        <p:spPr>
          <a:xfrm>
            <a:off x="626799" y="3529050"/>
            <a:ext cx="4797922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dirty="0"/>
              <a:t> </a:t>
            </a:r>
          </a:p>
        </p:txBody>
      </p:sp>
      <p:sp>
        <p:nvSpPr>
          <p:cNvPr id="16" name="DN:Hierarchy|ID:2|Hierarchy:1" title="Ort.DE"/>
          <p:cNvSpPr txBox="1"/>
          <p:nvPr userDrawn="1"/>
        </p:nvSpPr>
        <p:spPr>
          <a:xfrm>
            <a:off x="626799" y="3952676"/>
            <a:ext cx="473736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GB" sz="900" b="1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Fabian Gröger</a:t>
            </a:r>
          </a:p>
          <a:p>
            <a:r>
              <a:rPr lang="en-GB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Bachelor Student Computer Science</a:t>
            </a:r>
          </a:p>
          <a:p>
            <a:r>
              <a:rPr lang="en-GB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Information Technology</a:t>
            </a:r>
          </a:p>
          <a:p>
            <a:r>
              <a:rPr lang="en-GB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Lucerne University of Applied Sciences and Arts</a:t>
            </a:r>
          </a:p>
        </p:txBody>
      </p:sp>
    </p:spTree>
    <p:extLst>
      <p:ext uri="{BB962C8B-B14F-4D97-AF65-F5344CB8AC3E}">
        <p14:creationId xmlns:p14="http://schemas.microsoft.com/office/powerpoint/2010/main" val="3920175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2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68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DCE334-13F4-E048-929F-B1D07DC3359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989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bin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N:Hierarchy|ID:27|Hierarchy:1" title="PPT Folie 16:9.DE"/>
          <p:cNvPicPr preferRelativeResize="0"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24000"/>
            <a:ext cx="1080000" cy="219600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 bwMode="auto">
          <a:xfrm>
            <a:off x="647701" y="267494"/>
            <a:ext cx="6372571" cy="64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/>
              <a:t>Click to edit Master title style</a:t>
            </a:r>
            <a:endParaRPr lang="de-CH" alt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932F38-5A20-8349-A03E-D9FC51C350E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9317060"/>
              </p:ext>
            </p:extLst>
          </p:nvPr>
        </p:nvGraphicFramePr>
        <p:xfrm>
          <a:off x="643530" y="4735482"/>
          <a:ext cx="7834836" cy="22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612">
                  <a:extLst>
                    <a:ext uri="{9D8B030D-6E8A-4147-A177-3AD203B41FA5}">
                      <a16:colId xmlns:a16="http://schemas.microsoft.com/office/drawing/2014/main" val="2848615248"/>
                    </a:ext>
                  </a:extLst>
                </a:gridCol>
                <a:gridCol w="2611612">
                  <a:extLst>
                    <a:ext uri="{9D8B030D-6E8A-4147-A177-3AD203B41FA5}">
                      <a16:colId xmlns:a16="http://schemas.microsoft.com/office/drawing/2014/main" val="4264160678"/>
                    </a:ext>
                  </a:extLst>
                </a:gridCol>
                <a:gridCol w="2611612">
                  <a:extLst>
                    <a:ext uri="{9D8B030D-6E8A-4147-A177-3AD203B41FA5}">
                      <a16:colId xmlns:a16="http://schemas.microsoft.com/office/drawing/2014/main" val="318250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Lucerne University of Applied Sciences and Arts</a:t>
                      </a:r>
                    </a:p>
                    <a:p>
                      <a:r>
                        <a:rPr lang="en-US" sz="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School of Information Technology</a:t>
                      </a: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Gröger</a:t>
                      </a:r>
                      <a:r>
                        <a:rPr lang="en-US" sz="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Fabian</a:t>
                      </a:r>
                    </a:p>
                    <a:p>
                      <a:pPr algn="ctr"/>
                      <a:r>
                        <a:rPr lang="en-US" sz="5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fabian.groeger@stud.hslu.ch</a:t>
                      </a:r>
                      <a:endParaRPr lang="en-US" sz="5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760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69F5C6B-556B-574A-810E-86DF3AE1F1A0}"/>
              </a:ext>
            </a:extLst>
          </p:cNvPr>
          <p:cNvSpPr txBox="1"/>
          <p:nvPr userDrawn="1"/>
        </p:nvSpPr>
        <p:spPr>
          <a:xfrm>
            <a:off x="7765974" y="4735482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 </a:t>
            </a:r>
            <a:fld id="{27E25BC8-4814-284A-934E-4927F8902062}" type="datetime1">
              <a:rPr lang="de-CH" sz="500" smtClean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17.04.20</a:t>
            </a:fld>
            <a:endParaRPr lang="en-US" sz="500" dirty="0">
              <a:solidFill>
                <a:schemeClr val="bg1">
                  <a:lumMod val="6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Slide </a:t>
            </a:r>
            <a:fld id="{E244BA80-40A2-6249-962B-E530D612185D}" type="slidenum">
              <a:rPr lang="en-US" sz="500" smtClean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en-US" sz="500" dirty="0">
              <a:solidFill>
                <a:schemeClr val="bg1">
                  <a:lumMod val="6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6" r:id="rId3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9pPr>
    </p:titleStyle>
    <p:bodyStyle>
      <a:lvl1pPr marL="136922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404813" indent="-144066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2pPr>
      <a:lvl3pPr marL="679847" indent="-144066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3pPr>
      <a:lvl4pPr marL="946547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4pPr>
      <a:lvl5pPr marL="12144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5pPr>
      <a:lvl6pPr marL="15573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6pPr>
      <a:lvl7pPr marL="19002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7pPr>
      <a:lvl8pPr marL="22431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8pPr>
      <a:lvl9pPr marL="25860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eatport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aboutcircuits.com/technical-articles/an-introduction-to-digital-signal-processin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case.community/challenge2018/task-monitoring-domestic-activities" TargetMode="External"/><Relationship Id="rId5" Type="http://schemas.openxmlformats.org/officeDocument/2006/relationships/hyperlink" Target="https://ermongroup.github.io/blog/tile2vec/" TargetMode="External"/><Relationship Id="rId4" Type="http://schemas.openxmlformats.org/officeDocument/2006/relationships/hyperlink" Target="https://omoindrot.github.io/triplet-los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3.wav"/><Relationship Id="rId7" Type="http://schemas.openxmlformats.org/officeDocument/2006/relationships/image" Target="../media/image21.png"/><Relationship Id="rId12" Type="http://schemas.openxmlformats.org/officeDocument/2006/relationships/image" Target="../media/image4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19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audio" Target="../media/media3.wav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6800" y="1545431"/>
            <a:ext cx="6681504" cy="1530375"/>
          </a:xfrm>
        </p:spPr>
        <p:txBody>
          <a:bodyPr/>
          <a:lstStyle/>
          <a:p>
            <a:r>
              <a:rPr lang="en-GB" noProof="0" dirty="0"/>
              <a:t>Intermediate Presentation Bachelor Thesis</a:t>
            </a:r>
            <a:br>
              <a:rPr lang="en-GB" noProof="0" dirty="0"/>
            </a:br>
            <a:r>
              <a:rPr lang="en-GB" i="1" noProof="0" dirty="0"/>
              <a:t>Deep embedded Music</a:t>
            </a:r>
            <a:br>
              <a:rPr lang="en-GB" i="1" noProof="0" dirty="0"/>
            </a:br>
            <a:br>
              <a:rPr lang="en-GB" noProof="0" dirty="0"/>
            </a:br>
            <a:r>
              <a:rPr lang="en-GB" sz="1050" noProof="0" dirty="0"/>
              <a:t>Fabian Gröger</a:t>
            </a:r>
            <a:endParaRPr lang="en-GB" altLang="de-DE" noProof="0" dirty="0"/>
          </a:p>
        </p:txBody>
      </p:sp>
      <p:sp>
        <p:nvSpPr>
          <p:cNvPr id="4" name="DN:Hierarchy|ID:2|Hierarchy:1" title="Ort.DE">
            <a:extLst>
              <a:ext uri="{FF2B5EF4-FFF2-40B4-BE49-F238E27FC236}">
                <a16:creationId xmlns:a16="http://schemas.microsoft.com/office/drawing/2014/main" id="{3877C8BE-49A0-D44E-85C7-B388EF8F4E17}"/>
              </a:ext>
            </a:extLst>
          </p:cNvPr>
          <p:cNvSpPr txBox="1"/>
          <p:nvPr/>
        </p:nvSpPr>
        <p:spPr>
          <a:xfrm>
            <a:off x="626800" y="3795886"/>
            <a:ext cx="2232249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9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17.04.2020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Tile2Vec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/>
              <p:nvPr/>
            </p:nvSpPr>
            <p:spPr>
              <a:xfrm>
                <a:off x="674148" y="916385"/>
                <a:ext cx="461793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Introduced by Stanford University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unsupervised representation learning algorithm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extends the </a:t>
                </a:r>
                <a:r>
                  <a:rPr lang="en-GB" sz="1200" b="1" dirty="0"/>
                  <a:t>distributional hypothesis </a:t>
                </a:r>
                <a:r>
                  <a:rPr lang="en-GB" sz="1200" dirty="0"/>
                  <a:t>from natural language to spatially distributed data, </a:t>
                </a:r>
                <a:r>
                  <a:rPr lang="en-GB" sz="1200" b="1" dirty="0"/>
                  <a:t>words appearing in similar contexts </a:t>
                </a:r>
                <a:r>
                  <a:rPr lang="en-GB" sz="1200" dirty="0"/>
                  <a:t>tend to have </a:t>
                </a:r>
                <a:r>
                  <a:rPr lang="en-GB" sz="1200" b="1" dirty="0"/>
                  <a:t>similar meanings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Introduce a </a:t>
                </a:r>
                <a14:m>
                  <m:oMath xmlns:m="http://schemas.openxmlformats.org/officeDocument/2006/math">
                    <m:r>
                      <a:rPr lang="en-GB" sz="1200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GB" sz="1200" b="1" baseline="30000" dirty="0"/>
                  <a:t>2</a:t>
                </a:r>
                <a:r>
                  <a:rPr lang="en-GB" sz="1200" b="1" dirty="0"/>
                  <a:t> – regularisation </a:t>
                </a:r>
                <a:r>
                  <a:rPr lang="en-GB" sz="1200" dirty="0"/>
                  <a:t>term, to force embeddings to be within a hypersphere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p</a:t>
                </a:r>
                <a:r>
                  <a:rPr lang="en-GB" sz="1200" dirty="0"/>
                  <a:t> lies within a </a:t>
                </a:r>
                <a:r>
                  <a:rPr lang="en-GB" sz="1200" b="1" dirty="0"/>
                  <a:t>neighbour radius </a:t>
                </a:r>
                <a:r>
                  <a:rPr lang="en-GB" sz="1200" dirty="0"/>
                  <a:t>from the anchor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n</a:t>
                </a:r>
                <a:r>
                  <a:rPr lang="en-GB" sz="1200" baseline="-25000" dirty="0"/>
                  <a:t> </a:t>
                </a:r>
                <a:r>
                  <a:rPr lang="en-GB" sz="1200" dirty="0"/>
                  <a:t>lies within a </a:t>
                </a:r>
                <a:r>
                  <a:rPr lang="en-GB" sz="1200" b="1" dirty="0"/>
                  <a:t>opposite radius </a:t>
                </a:r>
                <a:r>
                  <a:rPr lang="en-GB" sz="1200" dirty="0"/>
                  <a:t>from the anchor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48" y="916385"/>
                <a:ext cx="4617932" cy="1938992"/>
              </a:xfrm>
              <a:prstGeom prst="rect">
                <a:avLst/>
              </a:prstGeom>
              <a:blipFill>
                <a:blip r:embed="rId3"/>
                <a:stretch>
                  <a:fillRect b="-130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[3]</a:t>
            </a:r>
            <a:endParaRPr lang="en-US" sz="600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D0575FDC-0E74-7D4B-816F-772B3B9E1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582570"/>
            <a:ext cx="3409910" cy="16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DCASE Challenge 2018 – Task 5 dataset and Music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46179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Derivative of the </a:t>
            </a:r>
            <a:r>
              <a:rPr lang="en-GB" sz="1200" b="1" dirty="0"/>
              <a:t>SINS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Continuous recording of one person living in a vacation home over a period of one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DCASE: 7 microphone </a:t>
            </a:r>
            <a:r>
              <a:rPr lang="en-GB" sz="1200" dirty="0"/>
              <a:t>arrays in the combined living room and kitchen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Microphone array consists of 4 linearly arranged microphones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Continuous recordings were split into </a:t>
            </a:r>
            <a:r>
              <a:rPr lang="en-GB" sz="1200" b="1" dirty="0"/>
              <a:t>audio segments of 10s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Each audio segment contains </a:t>
            </a:r>
            <a:r>
              <a:rPr lang="en-GB" sz="1200" b="1" dirty="0"/>
              <a:t>4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As development set, </a:t>
            </a:r>
            <a:r>
              <a:rPr lang="en-GB" sz="1200" b="1" dirty="0"/>
              <a:t>approximately 200 hours of data from 4 sensor nodes</a:t>
            </a:r>
            <a:r>
              <a:rPr lang="en-GB" sz="1200" dirty="0"/>
              <a:t> along with the ground truth is given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As evaluation set, data is provided from </a:t>
            </a:r>
            <a:r>
              <a:rPr lang="en-GB" sz="1200" b="1" dirty="0"/>
              <a:t>all the sensor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Winner:</a:t>
            </a:r>
            <a:r>
              <a:rPr lang="en-GB" sz="1200" dirty="0"/>
              <a:t> IBM Team, </a:t>
            </a:r>
            <a:r>
              <a:rPr lang="en-GB" sz="1200" b="1" dirty="0"/>
              <a:t>macro-averaged F1</a:t>
            </a:r>
            <a:r>
              <a:rPr lang="en-GB" sz="1200" dirty="0"/>
              <a:t> score of </a:t>
            </a:r>
            <a:r>
              <a:rPr lang="en-GB" sz="1200" b="1" dirty="0"/>
              <a:t>88.4%</a:t>
            </a:r>
            <a:endParaRPr lang="de-CH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0409" y="1683351"/>
            <a:ext cx="2493750" cy="1776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[4]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2621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DCASE Challenge 2018 – Task 5 dataset and Music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0409" y="1683351"/>
            <a:ext cx="2493750" cy="1776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[4]</a:t>
            </a:r>
            <a:endParaRPr lang="en-US" sz="600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CDB3011-DE96-8F4B-96C3-95C4A436C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193058"/>
              </p:ext>
            </p:extLst>
          </p:nvPr>
        </p:nvGraphicFramePr>
        <p:xfrm>
          <a:off x="647701" y="1019465"/>
          <a:ext cx="4761947" cy="3104568"/>
        </p:xfrm>
        <a:graphic>
          <a:graphicData uri="http://schemas.openxmlformats.org/drawingml/2006/table">
            <a:tbl>
              <a:tblPr/>
              <a:tblGrid>
                <a:gridCol w="2385684">
                  <a:extLst>
                    <a:ext uri="{9D8B030D-6E8A-4147-A177-3AD203B41FA5}">
                      <a16:colId xmlns:a16="http://schemas.microsoft.com/office/drawing/2014/main" val="178576035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856614955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884626002"/>
                    </a:ext>
                  </a:extLst>
                </a:gridCol>
              </a:tblGrid>
              <a:tr h="303616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Activity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# 10s segments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95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# sessions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A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432178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 dirty="0"/>
                        <a:t>Absence (nobody present in the room)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18860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42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477955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Cooking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5124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13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86717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Dishwashing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1424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46199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Eating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2308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13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140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/>
                        <a:t>Other (present but not doing any relevant activity)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2060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118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408659"/>
                  </a:ext>
                </a:extLst>
              </a:tr>
              <a:tr h="305657">
                <a:tc>
                  <a:txBody>
                    <a:bodyPr/>
                    <a:lstStyle/>
                    <a:p>
                      <a:r>
                        <a:rPr lang="en-GB" sz="1100"/>
                        <a:t>Social activity (visit, phone call)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4944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21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3568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Vacuum cleaning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972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9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0456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/>
                        <a:t>Watching TV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18648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9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720998"/>
                  </a:ext>
                </a:extLst>
              </a:tr>
              <a:tr h="305657">
                <a:tc>
                  <a:txBody>
                    <a:bodyPr/>
                    <a:lstStyle/>
                    <a:p>
                      <a:r>
                        <a:rPr lang="en-GB" sz="1100" dirty="0"/>
                        <a:t>Working (typing, mouse click)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18644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/>
                        <a:t>33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49982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b="1"/>
                        <a:t>Total</a:t>
                      </a:r>
                      <a:endParaRPr lang="en-GB" sz="110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b="1"/>
                        <a:t>72984</a:t>
                      </a:r>
                      <a:endParaRPr lang="en-CH" sz="110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b="1" dirty="0"/>
                        <a:t>268</a:t>
                      </a:r>
                      <a:endParaRPr lang="en-CH" sz="1100" dirty="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63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76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Music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3753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7 different music genres </a:t>
            </a:r>
            <a:r>
              <a:rPr lang="en-GB" sz="1200" dirty="0"/>
              <a:t>with </a:t>
            </a:r>
            <a:r>
              <a:rPr lang="en-GB" sz="1200" b="1" dirty="0"/>
              <a:t>30 songs </a:t>
            </a:r>
            <a:r>
              <a:rPr lang="en-GB" sz="1200" dirty="0"/>
              <a:t>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Songs classified by genre according to </a:t>
            </a:r>
            <a:r>
              <a:rPr lang="en-GB" sz="1200" dirty="0">
                <a:hlinkClick r:id="rId3"/>
              </a:rPr>
              <a:t>Beatport.com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Approximately </a:t>
            </a:r>
            <a:r>
              <a:rPr lang="en-GB" sz="1200" b="1" dirty="0"/>
              <a:t>18 hours </a:t>
            </a:r>
            <a:r>
              <a:rPr lang="en-GB" sz="1200" dirty="0"/>
              <a:t>of audio recordings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Songs </a:t>
            </a:r>
            <a:r>
              <a:rPr lang="en-GB" sz="1200" b="1" dirty="0"/>
              <a:t>vary in length</a:t>
            </a:r>
            <a:r>
              <a:rPr lang="en-GB" sz="1200" dirty="0"/>
              <a:t>, from 3min to 10min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Single channel .mp3 files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38047A-A844-D349-8D94-CAD8AE586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98480"/>
              </p:ext>
            </p:extLst>
          </p:nvPr>
        </p:nvGraphicFramePr>
        <p:xfrm>
          <a:off x="4716016" y="1283409"/>
          <a:ext cx="3753836" cy="2576681"/>
        </p:xfrm>
        <a:graphic>
          <a:graphicData uri="http://schemas.openxmlformats.org/drawingml/2006/table">
            <a:tbl>
              <a:tblPr/>
              <a:tblGrid>
                <a:gridCol w="2385684">
                  <a:extLst>
                    <a:ext uri="{9D8B030D-6E8A-4147-A177-3AD203B41FA5}">
                      <a16:colId xmlns:a16="http://schemas.microsoft.com/office/drawing/2014/main" val="178576035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856614955"/>
                    </a:ext>
                  </a:extLst>
                </a:gridCol>
              </a:tblGrid>
              <a:tr h="303616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Music genre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# songs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9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432178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 dirty="0"/>
                        <a:t>Deep House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477955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Electronica Downtempo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86717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Indie Dance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46199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Melodic House and Techno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140"/>
                  </a:ext>
                </a:extLst>
              </a:tr>
              <a:tr h="428129">
                <a:tc>
                  <a:txBody>
                    <a:bodyPr/>
                    <a:lstStyle/>
                    <a:p>
                      <a:r>
                        <a:rPr lang="en-GB" sz="1100" dirty="0"/>
                        <a:t>Techno Peak Time Driving Hard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408659"/>
                  </a:ext>
                </a:extLst>
              </a:tr>
              <a:tr h="305657">
                <a:tc>
                  <a:txBody>
                    <a:bodyPr/>
                    <a:lstStyle/>
                    <a:p>
                      <a:r>
                        <a:rPr lang="en-GB" sz="1100" dirty="0"/>
                        <a:t>Techno Raw Deep Hypnotic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3568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dirty="0"/>
                        <a:t>Trance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dirty="0"/>
                        <a:t>30</a:t>
                      </a:r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04569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r>
                        <a:rPr lang="en-GB" sz="1100" b="1"/>
                        <a:t>Total</a:t>
                      </a:r>
                      <a:endParaRPr lang="en-GB" sz="110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H" sz="1100" b="1" dirty="0"/>
                        <a:t>210</a:t>
                      </a:r>
                      <a:endParaRPr lang="en-CH" sz="1100" dirty="0"/>
                    </a:p>
                  </a:txBody>
                  <a:tcPr marL="54590" marR="54590" marT="27295" marB="27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63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C75F-D8D6-494A-AE78-F00402C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Ideas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EFAC0-C179-CF4C-A479-D9F061090EB6}"/>
              </a:ext>
            </a:extLst>
          </p:cNvPr>
          <p:cNvSpPr txBox="1"/>
          <p:nvPr/>
        </p:nvSpPr>
        <p:spPr>
          <a:xfrm>
            <a:off x="674148" y="916385"/>
            <a:ext cx="6058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Data pre-processing:</a:t>
            </a:r>
            <a:br>
              <a:rPr lang="en-GB" sz="1200" b="1" dirty="0"/>
            </a:br>
            <a:r>
              <a:rPr lang="en-GB" sz="1200" dirty="0"/>
              <a:t>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Feature extraction:</a:t>
            </a:r>
            <a:br>
              <a:rPr lang="en-GB" sz="1200" b="1" dirty="0"/>
            </a:br>
            <a:r>
              <a:rPr lang="en-GB" sz="1200" dirty="0"/>
              <a:t>Raw waveform, log </a:t>
            </a:r>
            <a:r>
              <a:rPr lang="en-GB" sz="1200" dirty="0" err="1"/>
              <a:t>mel</a:t>
            </a:r>
            <a:r>
              <a:rPr lang="en-GB" sz="1200" dirty="0"/>
              <a:t> spectrogram, MFCC</a:t>
            </a:r>
            <a:endParaRPr lang="en-GB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Data augmentation:</a:t>
            </a:r>
            <a:br>
              <a:rPr lang="en-GB" sz="1200" b="1" dirty="0"/>
            </a:br>
            <a:r>
              <a:rPr lang="en-GB" sz="1200" dirty="0"/>
              <a:t>Shuffling and mixing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Triplet selection:</a:t>
            </a:r>
            <a:br>
              <a:rPr lang="en-GB" sz="1200" b="1" dirty="0"/>
            </a:br>
            <a:r>
              <a:rPr lang="en-GB" sz="1200" dirty="0"/>
              <a:t>Songs split into segments, anchor neighbour belong to same audio, opposite belongs to a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Models:</a:t>
            </a:r>
            <a:br>
              <a:rPr lang="en-GB" sz="1200" b="1" dirty="0"/>
            </a:br>
            <a:r>
              <a:rPr lang="en-GB" sz="1200" dirty="0"/>
              <a:t>state-of-the-art CNN, GRU, CRNN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Application to music:</a:t>
            </a:r>
            <a:br>
              <a:rPr lang="en-GB" sz="1200" b="1" dirty="0"/>
            </a:br>
            <a:r>
              <a:rPr lang="en-GB" sz="1200" dirty="0"/>
              <a:t>same as for noise detection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Metrics:</a:t>
            </a:r>
            <a:br>
              <a:rPr lang="en-GB" sz="1200" b="1" dirty="0"/>
            </a:br>
            <a:r>
              <a:rPr lang="en-GB" sz="1200" i="1" dirty="0"/>
              <a:t>Embedding:</a:t>
            </a:r>
            <a:r>
              <a:rPr lang="en-GB" sz="1200" dirty="0"/>
              <a:t> triplet loss, distance to neighbour and opposite</a:t>
            </a:r>
            <a:br>
              <a:rPr lang="en-GB" sz="1200" dirty="0"/>
            </a:br>
            <a:r>
              <a:rPr lang="en-GB" sz="1200" i="1" dirty="0"/>
              <a:t>Classifier:</a:t>
            </a:r>
            <a:r>
              <a:rPr lang="en-GB" sz="1200" dirty="0"/>
              <a:t> loss, accuracy, macro-averaged F1 score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591B5-DBAC-7D47-8864-FC530043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6216" y="558490"/>
            <a:ext cx="2275675" cy="418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3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C75F-D8D6-494A-AE78-F00402C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results:</a:t>
            </a:r>
            <a:br>
              <a:rPr lang="en-GB" noProof="0" dirty="0"/>
            </a:br>
            <a:r>
              <a:rPr lang="en-GB" i="1" noProof="0" dirty="0"/>
              <a:t>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22268-5026-3446-9401-8B7B6353A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91" y="916385"/>
            <a:ext cx="3672408" cy="367240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562BD1-45D4-7347-B5B9-0260C2571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412" y="1415441"/>
            <a:ext cx="1904056" cy="11563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596195-7C54-1643-B0DA-53B275932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5576" y="1415599"/>
            <a:ext cx="1904057" cy="1156310"/>
          </a:xfrm>
          <a:prstGeom prst="rect">
            <a:avLst/>
          </a:prstGeom>
        </p:spPr>
      </p:pic>
      <p:pic>
        <p:nvPicPr>
          <p:cNvPr id="10" name="Graphic 9" descr="TEST">
            <a:extLst>
              <a:ext uri="{FF2B5EF4-FFF2-40B4-BE49-F238E27FC236}">
                <a16:creationId xmlns:a16="http://schemas.microsoft.com/office/drawing/2014/main" id="{24CA4DE0-FD45-A546-8FD8-F1F9849C47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825" y="3070806"/>
            <a:ext cx="2448272" cy="1486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051845-2E1F-554A-B3B3-ED149F75F2CD}"/>
              </a:ext>
            </a:extLst>
          </p:cNvPr>
          <p:cNvSpPr txBox="1"/>
          <p:nvPr/>
        </p:nvSpPr>
        <p:spPr>
          <a:xfrm>
            <a:off x="2041510" y="2809037"/>
            <a:ext cx="1188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100" dirty="0"/>
              <a:t>Triplet </a:t>
            </a:r>
            <a:r>
              <a:rPr lang="de-CH" sz="1100" dirty="0" err="1"/>
              <a:t>loss</a:t>
            </a:r>
            <a:endParaRPr lang="de-CH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53BD5-9D9F-1E4A-939A-F0867384958D}"/>
              </a:ext>
            </a:extLst>
          </p:cNvPr>
          <p:cNvSpPr txBox="1"/>
          <p:nvPr/>
        </p:nvSpPr>
        <p:spPr>
          <a:xfrm>
            <a:off x="817374" y="950469"/>
            <a:ext cx="1188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Distance neighbour</a:t>
            </a:r>
            <a:r>
              <a:rPr lang="en-GB" sz="1100" baseline="30000" dirty="0"/>
              <a:t>2</a:t>
            </a:r>
            <a:endParaRPr lang="en-GB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8BBA6F-3289-2448-BAC6-A9D0BE776EFB}"/>
              </a:ext>
            </a:extLst>
          </p:cNvPr>
          <p:cNvSpPr txBox="1"/>
          <p:nvPr/>
        </p:nvSpPr>
        <p:spPr>
          <a:xfrm>
            <a:off x="2993538" y="950469"/>
            <a:ext cx="1188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Distance opposite</a:t>
            </a:r>
            <a:r>
              <a:rPr lang="en-GB" sz="1100" baseline="30000" dirty="0"/>
              <a:t>2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238097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C75F-D8D6-494A-AE78-F00402C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results:</a:t>
            </a:r>
            <a:br>
              <a:rPr lang="en-GB" noProof="0" dirty="0"/>
            </a:br>
            <a:r>
              <a:rPr lang="en-GB" i="1" noProof="0" dirty="0"/>
              <a:t>Projection of embeddings</a:t>
            </a:r>
          </a:p>
        </p:txBody>
      </p:sp>
      <p:pic>
        <p:nvPicPr>
          <p:cNvPr id="6" name="EmbeddingProjectorHigh" descr="EmbeddingProjectorHigh">
            <a:hlinkClick r:id="" action="ppaction://media"/>
            <a:extLst>
              <a:ext uri="{FF2B5EF4-FFF2-40B4-BE49-F238E27FC236}">
                <a16:creationId xmlns:a16="http://schemas.microsoft.com/office/drawing/2014/main" id="{1F4EACC6-979E-6140-8AEF-B92DDFFA5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7651" y="777401"/>
            <a:ext cx="3588697" cy="35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DEF83-D2F4-44D5-9B78-FFF26D26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Summary and Outlook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68ABC-B4E7-5C49-9073-C501F563660F}"/>
              </a:ext>
            </a:extLst>
          </p:cNvPr>
          <p:cNvSpPr txBox="1"/>
          <p:nvPr/>
        </p:nvSpPr>
        <p:spPr>
          <a:xfrm>
            <a:off x="674148" y="916385"/>
            <a:ext cx="6058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Summary:</a:t>
            </a:r>
          </a:p>
          <a:p>
            <a:endParaRPr lang="en-GB" sz="12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Create an embedding space for audio using an unsupervised triplet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Examine the embedding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/>
          </a:p>
          <a:p>
            <a:r>
              <a:rPr lang="en-GB" sz="1200" b="1" u="sng" dirty="0"/>
              <a:t>Outlook:</a:t>
            </a:r>
          </a:p>
          <a:p>
            <a:endParaRPr lang="en-GB" sz="12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Experiment with best audio feature representation for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Experiment with state-of-the-art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Apply same architectures to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Examine the clusters in the embedding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897459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02F1-3AB0-4088-989B-D4E25A75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Questions &amp; Answers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936AF-0221-4CFF-B3CD-A063736F4B26}"/>
              </a:ext>
            </a:extLst>
          </p:cNvPr>
          <p:cNvSpPr txBox="1"/>
          <p:nvPr/>
        </p:nvSpPr>
        <p:spPr>
          <a:xfrm>
            <a:off x="1672809" y="1463754"/>
            <a:ext cx="53992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0" b="1" dirty="0">
                <a:solidFill>
                  <a:srgbClr val="E2007A"/>
                </a:solidFill>
              </a:rPr>
              <a:t>Q</a:t>
            </a:r>
            <a:r>
              <a:rPr lang="de-CH" sz="13800" b="1" dirty="0"/>
              <a:t> </a:t>
            </a:r>
            <a:r>
              <a:rPr lang="de-CH" sz="10000" b="1" dirty="0">
                <a:solidFill>
                  <a:srgbClr val="6A95A9"/>
                </a:solidFill>
              </a:rPr>
              <a:t>&amp;</a:t>
            </a:r>
            <a:r>
              <a:rPr lang="de-CH" sz="13800" b="1" dirty="0"/>
              <a:t> </a:t>
            </a:r>
            <a:r>
              <a:rPr lang="de-CH" sz="14000" b="1" dirty="0">
                <a:solidFill>
                  <a:srgbClr val="949A00"/>
                </a:solidFill>
              </a:rPr>
              <a:t>A</a:t>
            </a:r>
            <a:endParaRPr lang="en-US" sz="14000" b="1" dirty="0">
              <a:solidFill>
                <a:srgbClr val="6A95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793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64E7-44C6-431B-A295-A84A2EC4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FBE01-6142-47D7-B397-4ABD8A3CB2C3}"/>
              </a:ext>
            </a:extLst>
          </p:cNvPr>
          <p:cNvSpPr txBox="1"/>
          <p:nvPr/>
        </p:nvSpPr>
        <p:spPr>
          <a:xfrm>
            <a:off x="647701" y="916385"/>
            <a:ext cx="7956747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i="1" dirty="0" err="1"/>
              <a:t>Introduction</a:t>
            </a:r>
            <a:r>
              <a:rPr lang="de-CH" b="1" i="1" dirty="0"/>
              <a:t> </a:t>
            </a:r>
            <a:r>
              <a:rPr lang="de-CH" b="1" i="1" dirty="0" err="1"/>
              <a:t>to</a:t>
            </a:r>
            <a:r>
              <a:rPr lang="de-CH" b="1" i="1" dirty="0"/>
              <a:t> Digital Signal Processing</a:t>
            </a:r>
            <a:endParaRPr lang="de-CH" i="1" dirty="0"/>
          </a:p>
          <a:p>
            <a:r>
              <a:rPr lang="en-US" altLang="en-US" sz="1200" dirty="0">
                <a:latin typeface="+mn-lt"/>
              </a:rPr>
              <a:t>[1] </a:t>
            </a:r>
            <a:r>
              <a:rPr lang="en-US" altLang="en-US" sz="1200" dirty="0">
                <a:latin typeface="+mn-lt"/>
                <a:hlinkClick r:id="rId3"/>
              </a:rPr>
              <a:t>https://www.allaboutcircuits.com/technical-articles/an-introduction-to-digital-signal-processing/</a:t>
            </a:r>
            <a:endParaRPr lang="en-US" altLang="en-US" sz="1200" dirty="0">
              <a:latin typeface="+mn-lt"/>
            </a:endParaRPr>
          </a:p>
          <a:p>
            <a:endParaRPr lang="en-US" altLang="en-US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i="1" dirty="0"/>
              <a:t>Triplet Loss</a:t>
            </a:r>
            <a:endParaRPr lang="de-CH" i="1" dirty="0"/>
          </a:p>
          <a:p>
            <a:r>
              <a:rPr lang="en-US" altLang="en-US" sz="1200" dirty="0"/>
              <a:t>[2] </a:t>
            </a:r>
            <a:r>
              <a:rPr lang="en-GB" sz="1200" dirty="0">
                <a:hlinkClick r:id="rId4"/>
              </a:rPr>
              <a:t>https://omoindrot.github.io/triplet-loss</a:t>
            </a:r>
            <a:endParaRPr lang="en-GB" sz="1200" dirty="0"/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b="1" i="1" dirty="0"/>
              <a:t>Tile2Vec</a:t>
            </a:r>
            <a:endParaRPr lang="de-CH" sz="1600" i="1" dirty="0"/>
          </a:p>
          <a:p>
            <a:r>
              <a:rPr lang="en-US" altLang="en-US" sz="1200" dirty="0"/>
              <a:t>[3] </a:t>
            </a:r>
            <a:r>
              <a:rPr lang="de-CH" sz="1200" dirty="0">
                <a:hlinkClick r:id="rId5"/>
              </a:rPr>
              <a:t>https://ermongroup.github.io/blog/tile2vec/</a:t>
            </a:r>
            <a:endParaRPr lang="de-CH" sz="1200" dirty="0"/>
          </a:p>
          <a:p>
            <a:endParaRPr lang="de-CH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b="1" i="1" dirty="0"/>
              <a:t>DCASE Challenge 2018 Task 5</a:t>
            </a:r>
            <a:endParaRPr lang="de-CH" sz="1600" i="1" dirty="0"/>
          </a:p>
          <a:p>
            <a:r>
              <a:rPr lang="en-US" altLang="en-US" sz="1200" dirty="0"/>
              <a:t>[4] </a:t>
            </a:r>
            <a:r>
              <a:rPr lang="de-CH" sz="1200" dirty="0">
                <a:hlinkClick r:id="rId6"/>
              </a:rPr>
              <a:t>http://dcase.community/challenge2018/task-monitoring-domestic-activities</a:t>
            </a:r>
            <a:endParaRPr lang="de-CH" sz="1200" dirty="0"/>
          </a:p>
          <a:p>
            <a:endParaRPr lang="de-CH" sz="1600" dirty="0"/>
          </a:p>
          <a:p>
            <a:endParaRPr lang="de-CH" sz="16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0764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715D-ABA3-F446-857D-C5108BC7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E48A5-5FDA-FA40-B9D7-F508FC55405C}"/>
              </a:ext>
            </a:extLst>
          </p:cNvPr>
          <p:cNvSpPr/>
          <p:nvPr/>
        </p:nvSpPr>
        <p:spPr>
          <a:xfrm>
            <a:off x="668566" y="771550"/>
            <a:ext cx="8007890" cy="2719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Project overview</a:t>
            </a:r>
            <a:endParaRPr lang="en-GB" sz="1200" dirty="0"/>
          </a:p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Project management</a:t>
            </a:r>
          </a:p>
          <a:p>
            <a:pPr marL="28575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Related Work / State of the art (Triplet loss and Tile2Vec)</a:t>
            </a:r>
          </a:p>
          <a:p>
            <a:pPr marL="28575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Datasets used</a:t>
            </a:r>
          </a:p>
          <a:p>
            <a:pPr marL="28575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Ideas and concepts (Approaches)</a:t>
            </a:r>
          </a:p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First results</a:t>
            </a:r>
          </a:p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Summary and outlook</a:t>
            </a:r>
          </a:p>
          <a:p>
            <a:pPr marL="285750" lvl="0" indent="-285750" defTabSz="68580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726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BD1A-6783-4903-8E14-5CDDA51C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Machine Learning</a:t>
            </a:r>
            <a:br>
              <a:rPr lang="en-GB" noProof="0" dirty="0"/>
            </a:br>
            <a:endParaRPr lang="en-GB" i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F8BE8-5610-43AC-A73E-345F58FFB0E5}"/>
              </a:ext>
            </a:extLst>
          </p:cNvPr>
          <p:cNvSpPr txBox="1"/>
          <p:nvPr/>
        </p:nvSpPr>
        <p:spPr>
          <a:xfrm>
            <a:off x="647701" y="916385"/>
            <a:ext cx="795674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 err="1"/>
              <a:t>Unsupervised</a:t>
            </a:r>
            <a:r>
              <a:rPr lang="de-CH" b="1" dirty="0"/>
              <a:t> Learning</a:t>
            </a:r>
            <a:r>
              <a:rPr lang="de-CH" dirty="0"/>
              <a:t>: </a:t>
            </a:r>
            <a:r>
              <a:rPr lang="de-CH" i="1" dirty="0" err="1"/>
              <a:t>Identify</a:t>
            </a:r>
            <a:r>
              <a:rPr lang="de-CH" i="1" dirty="0"/>
              <a:t> </a:t>
            </a:r>
            <a:r>
              <a:rPr lang="de-CH" i="1" dirty="0" err="1"/>
              <a:t>patterns</a:t>
            </a:r>
            <a:r>
              <a:rPr lang="de-CH" i="1" dirty="0"/>
              <a:t> </a:t>
            </a:r>
            <a:r>
              <a:rPr lang="de-CH" i="1" dirty="0" err="1"/>
              <a:t>within</a:t>
            </a:r>
            <a:r>
              <a:rPr lang="de-CH" i="1" dirty="0"/>
              <a:t> </a:t>
            </a:r>
            <a:r>
              <a:rPr lang="de-CH" b="1" i="1" dirty="0" err="1"/>
              <a:t>unlabeled</a:t>
            </a:r>
            <a:r>
              <a:rPr lang="de-CH" i="1" dirty="0"/>
              <a:t> </a:t>
            </a:r>
            <a:r>
              <a:rPr lang="de-CH" i="1" dirty="0" err="1"/>
              <a:t>data</a:t>
            </a:r>
            <a:endParaRPr lang="de-CH" i="1" dirty="0"/>
          </a:p>
          <a:p>
            <a:endParaRPr lang="de-CH" dirty="0"/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 err="1"/>
              <a:t>Supervised</a:t>
            </a:r>
            <a:r>
              <a:rPr lang="de-CH" b="1" dirty="0"/>
              <a:t> Learning</a:t>
            </a:r>
            <a:r>
              <a:rPr lang="de-CH" dirty="0"/>
              <a:t>: </a:t>
            </a:r>
            <a:r>
              <a:rPr lang="de-CH" i="1" dirty="0" err="1"/>
              <a:t>Approximate</a:t>
            </a:r>
            <a:r>
              <a:rPr lang="de-CH" i="1" dirty="0"/>
              <a:t> </a:t>
            </a:r>
            <a:r>
              <a:rPr lang="de-CH" i="1" dirty="0" err="1"/>
              <a:t>function</a:t>
            </a:r>
            <a:r>
              <a:rPr lang="de-CH" i="1" dirty="0"/>
              <a:t> </a:t>
            </a:r>
            <a:r>
              <a:rPr lang="de-CH" i="1" dirty="0" err="1"/>
              <a:t>from</a:t>
            </a:r>
            <a:r>
              <a:rPr lang="de-CH" i="1" dirty="0"/>
              <a:t> </a:t>
            </a:r>
            <a:r>
              <a:rPr lang="de-CH" b="1" i="1" dirty="0" err="1"/>
              <a:t>labeled</a:t>
            </a:r>
            <a:r>
              <a:rPr lang="de-CH" i="1" dirty="0"/>
              <a:t> </a:t>
            </a:r>
            <a:r>
              <a:rPr lang="de-CH" i="1" dirty="0" err="1"/>
              <a:t>data</a:t>
            </a:r>
            <a:endParaRPr lang="de-CH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6C1B36-658A-4C35-9841-4350CE118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5" y="1882247"/>
            <a:ext cx="1732551" cy="82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4C2F8F-EA69-4FE2-9A8D-3D9B2ED5A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5" y="3682448"/>
            <a:ext cx="1732551" cy="82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0F199-E974-4EF6-9C26-7BC784403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147814"/>
            <a:ext cx="1152130" cy="1152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E36138-D634-45F8-B33D-AC0AB7B12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7" y="3147814"/>
            <a:ext cx="1152131" cy="1152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AD0E82-54B5-464C-9C4A-56404ADFF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7" y="1306181"/>
            <a:ext cx="1152131" cy="1152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DCEA6B-1033-4D66-8B2B-681BF8042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103" y="1306180"/>
            <a:ext cx="1152131" cy="11521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259F6D-066D-4BB3-94CD-357AC1B82F17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[1]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6089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Datasets used: </a:t>
            </a:r>
            <a:br>
              <a:rPr lang="en-GB" noProof="0" dirty="0"/>
            </a:br>
            <a:r>
              <a:rPr lang="en-GB" i="1" noProof="0" dirty="0"/>
              <a:t>DCASE Challenge 2018 – Task 5 dataset and Music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0409" y="1683351"/>
            <a:ext cx="2493750" cy="1776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[3]</a:t>
            </a:r>
            <a:endParaRPr lang="en-US" sz="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0B1EFD-1D0B-EB49-AC79-FA1A49A48A7F}"/>
              </a:ext>
            </a:extLst>
          </p:cNvPr>
          <p:cNvGrpSpPr/>
          <p:nvPr/>
        </p:nvGrpSpPr>
        <p:grpSpPr>
          <a:xfrm>
            <a:off x="1122944" y="3330792"/>
            <a:ext cx="3899461" cy="1081565"/>
            <a:chOff x="446159" y="2983086"/>
            <a:chExt cx="5114032" cy="14184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E66C59-B5B9-244E-8B8C-6333F519A777}"/>
                </a:ext>
              </a:extLst>
            </p:cNvPr>
            <p:cNvGrpSpPr/>
            <p:nvPr/>
          </p:nvGrpSpPr>
          <p:grpSpPr>
            <a:xfrm>
              <a:off x="446159" y="2983086"/>
              <a:ext cx="1305564" cy="1274465"/>
              <a:chOff x="446159" y="2983086"/>
              <a:chExt cx="1305564" cy="1274465"/>
            </a:xfrm>
          </p:grpSpPr>
          <p:pic>
            <p:nvPicPr>
              <p:cNvPr id="5" name="DevNode1_ex43_1" descr="DevNode1_ex43_1">
                <a:hlinkClick r:id="" action="ppaction://media"/>
                <a:extLst>
                  <a:ext uri="{FF2B5EF4-FFF2-40B4-BE49-F238E27FC236}">
                    <a16:creationId xmlns:a16="http://schemas.microsoft.com/office/drawing/2014/main" id="{5093B788-661E-B14A-A4B9-691795DD4ACE}"/>
                  </a:ext>
                </a:extLst>
              </p:cNvPr>
              <p:cNvPicPr>
                <a:picLocks noChangeAspect="1"/>
              </p:cNvPicPr>
              <p:nvPr>
                <a:audi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692542" y="2983086"/>
                <a:ext cx="812801" cy="8128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FDB5B-2AF8-B04C-8B03-CA1AAD42976F}"/>
                  </a:ext>
                </a:extLst>
              </p:cNvPr>
              <p:cNvSpPr txBox="1"/>
              <p:nvPr/>
            </p:nvSpPr>
            <p:spPr>
              <a:xfrm>
                <a:off x="446159" y="3795887"/>
                <a:ext cx="1305564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/>
                  <a:t>Label: </a:t>
                </a:r>
                <a:br>
                  <a:rPr lang="en-GB" sz="1200" dirty="0"/>
                </a:br>
                <a:r>
                  <a:rPr lang="en-GB" sz="1200" dirty="0"/>
                  <a:t>cooking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A4E1B3-EB84-C947-B0B1-E662D658078A}"/>
                </a:ext>
              </a:extLst>
            </p:cNvPr>
            <p:cNvGrpSpPr/>
            <p:nvPr/>
          </p:nvGrpSpPr>
          <p:grpSpPr>
            <a:xfrm>
              <a:off x="3957525" y="2983086"/>
              <a:ext cx="1602666" cy="1418443"/>
              <a:chOff x="3961350" y="2983086"/>
              <a:chExt cx="1602666" cy="1418443"/>
            </a:xfrm>
          </p:grpSpPr>
          <p:pic>
            <p:nvPicPr>
              <p:cNvPr id="11" name="DevNode6_ex62_14" descr="DevNode6_ex62_14">
                <a:hlinkClick r:id="" action="ppaction://media"/>
                <a:extLst>
                  <a:ext uri="{FF2B5EF4-FFF2-40B4-BE49-F238E27FC236}">
                    <a16:creationId xmlns:a16="http://schemas.microsoft.com/office/drawing/2014/main" id="{E9A6E32A-CAF1-EB43-B95A-22DD1C9C939E}"/>
                  </a:ext>
                </a:extLst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4356282" y="2983086"/>
                <a:ext cx="812801" cy="81280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656582-92C4-9044-A23F-9B3A90D3A43B}"/>
                  </a:ext>
                </a:extLst>
              </p:cNvPr>
              <p:cNvSpPr txBox="1"/>
              <p:nvPr/>
            </p:nvSpPr>
            <p:spPr>
              <a:xfrm>
                <a:off x="3961350" y="3796068"/>
                <a:ext cx="1602666" cy="605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/>
                  <a:t>Label: dishwashing</a:t>
                </a:r>
              </a:p>
            </p:txBody>
          </p:sp>
        </p:grpSp>
      </p:grp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EFEC66B-6A3F-E646-B564-15CF100CBB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90" y="1616087"/>
            <a:ext cx="2125321" cy="15459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0420F2-894F-164A-9E5E-95936FBCE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9339" y="1616086"/>
            <a:ext cx="2125320" cy="1545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F17D70-6C83-8E4B-BFD6-4F77641626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90" y="1616086"/>
            <a:ext cx="2125321" cy="15422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2036B5-85D1-124D-B70B-16E74D83F4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9338" y="1615948"/>
            <a:ext cx="2125320" cy="15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649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F31A-F44D-4341-BB8C-8F691F07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Overview: </a:t>
            </a:r>
            <a:br>
              <a:rPr lang="en-GB" noProof="0" dirty="0"/>
            </a:br>
            <a:r>
              <a:rPr lang="en-GB" i="1" noProof="0" dirty="0"/>
              <a:t>Unsupervised embedding space for audio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F523D3-A60B-1F4B-AE2E-55A4E5F59E03}"/>
              </a:ext>
            </a:extLst>
          </p:cNvPr>
          <p:cNvSpPr/>
          <p:nvPr/>
        </p:nvSpPr>
        <p:spPr>
          <a:xfrm>
            <a:off x="647701" y="1027638"/>
            <a:ext cx="80078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u="sng" dirty="0"/>
              <a:t>Idea</a:t>
            </a:r>
          </a:p>
          <a:p>
            <a:endParaRPr lang="en-US" sz="1200" b="1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Create an </a:t>
            </a:r>
            <a:r>
              <a:rPr lang="en-US" sz="1200" b="1" dirty="0"/>
              <a:t>embedding space for audio</a:t>
            </a:r>
            <a:r>
              <a:rPr lang="en-US" sz="1200" dirty="0"/>
              <a:t>, where distances have meaning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Adapt </a:t>
            </a:r>
            <a:r>
              <a:rPr lang="en-US" sz="1200" b="1" dirty="0"/>
              <a:t>Tile2Vec</a:t>
            </a:r>
            <a:r>
              <a:rPr lang="en-US" sz="1200" dirty="0"/>
              <a:t>, an image embedding algorithm, to audio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Evaluate the </a:t>
            </a:r>
            <a:r>
              <a:rPr lang="en-US" sz="1200" b="1" dirty="0"/>
              <a:t>performance on the DCASE 2018 task 5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 </a:t>
            </a:r>
            <a:r>
              <a:rPr lang="en-US" sz="1200" b="1" dirty="0"/>
              <a:t>unsupervised machine learning </a:t>
            </a:r>
            <a:r>
              <a:rPr lang="en-US" sz="1200" dirty="0"/>
              <a:t>to embed samples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Train a simple classifier </a:t>
            </a:r>
            <a:r>
              <a:rPr lang="en-US" sz="1200" dirty="0"/>
              <a:t>on the embeddings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resulting embedding algorithm should be </a:t>
            </a:r>
            <a:r>
              <a:rPr lang="en-US" sz="1200" b="1" dirty="0"/>
              <a:t>applied exploratively to music</a:t>
            </a:r>
          </a:p>
          <a:p>
            <a:endParaRPr lang="en-US" sz="1200" b="1" dirty="0"/>
          </a:p>
          <a:p>
            <a:r>
              <a:rPr lang="en-US" sz="1200" b="1" u="sng" dirty="0"/>
              <a:t>To-Do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Adapt </a:t>
            </a:r>
            <a:r>
              <a:rPr lang="en-US" sz="1200" b="1" dirty="0"/>
              <a:t>Tile2Vec</a:t>
            </a:r>
            <a:r>
              <a:rPr lang="en-US" sz="1200" dirty="0"/>
              <a:t> algorithm to music with </a:t>
            </a:r>
            <a:r>
              <a:rPr lang="en-US" sz="1200" b="1" dirty="0"/>
              <a:t>Tensorflow 2.0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Find an </a:t>
            </a:r>
            <a:r>
              <a:rPr lang="en-US" sz="1200" b="1" dirty="0"/>
              <a:t>appropriate audio feature </a:t>
            </a:r>
            <a:r>
              <a:rPr lang="en-US" sz="1200" dirty="0"/>
              <a:t>to represent the samples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Find an </a:t>
            </a:r>
            <a:r>
              <a:rPr lang="en-US" sz="1200" b="1" dirty="0"/>
              <a:t>embedding architecture </a:t>
            </a:r>
            <a:r>
              <a:rPr lang="en-US" sz="1200" dirty="0"/>
              <a:t>on the basis of neural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Evaluate </a:t>
            </a:r>
            <a:r>
              <a:rPr lang="en-US" sz="1200" dirty="0"/>
              <a:t>the architecture on a </a:t>
            </a:r>
            <a:r>
              <a:rPr lang="en-US" sz="1200" b="1" dirty="0"/>
              <a:t>music dataset</a:t>
            </a:r>
          </a:p>
        </p:txBody>
      </p:sp>
    </p:spTree>
    <p:extLst>
      <p:ext uri="{BB962C8B-B14F-4D97-AF65-F5344CB8AC3E}">
        <p14:creationId xmlns:p14="http://schemas.microsoft.com/office/powerpoint/2010/main" val="183081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2B17-79DA-4B64-8D55-DEBA9F02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Management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CF0CA8-E1C7-C541-8ACE-BCD2FD57A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19281"/>
            <a:ext cx="6063688" cy="3904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A62468-E47B-8A47-A331-7069F58C1532}"/>
              </a:ext>
            </a:extLst>
          </p:cNvPr>
          <p:cNvSpPr/>
          <p:nvPr/>
        </p:nvSpPr>
        <p:spPr>
          <a:xfrm>
            <a:off x="4788024" y="916385"/>
            <a:ext cx="216024" cy="3527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203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Digital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4617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Digital Signal Processing (DSP) </a:t>
            </a:r>
            <a:r>
              <a:rPr lang="en-GB" sz="1200" dirty="0"/>
              <a:t>takes a real-world signal which has been digitised and mathematically manipulates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Signals need to be processed so that the information they contain can be analysed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Converters such as an </a:t>
            </a:r>
            <a:r>
              <a:rPr lang="en-GB" sz="1200" b="1" dirty="0"/>
              <a:t>Analog-to-Digital converter (ADC) </a:t>
            </a:r>
            <a:r>
              <a:rPr lang="en-GB" sz="1200" dirty="0"/>
              <a:t>takes a real-world signal and turns it into a digital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Digital-to-Analogue (DAC) </a:t>
            </a:r>
            <a:r>
              <a:rPr lang="en-GB" sz="1200" dirty="0"/>
              <a:t>does the opposite of the ADC and converts the digital signal back to an analogue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Sound signals </a:t>
            </a:r>
            <a:r>
              <a:rPr lang="en-GB" sz="1200" dirty="0"/>
              <a:t>can be defined as pressure variations travelling through the air, which can be described as waves and therefore often called </a:t>
            </a:r>
            <a:r>
              <a:rPr lang="en-GB" sz="1200" b="1" dirty="0"/>
              <a:t>sound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Raw waveform:</a:t>
            </a:r>
            <a:r>
              <a:rPr lang="en-GB" sz="1200" dirty="0"/>
              <a:t> representations of a signal in the </a:t>
            </a:r>
            <a:r>
              <a:rPr lang="en-GB" sz="1200" b="1" dirty="0"/>
              <a:t>time-domain</a:t>
            </a:r>
            <a:br>
              <a:rPr lang="en-GB" sz="1200" dirty="0"/>
            </a:br>
            <a:r>
              <a:rPr lang="en-GB" sz="1200" i="1" dirty="0"/>
              <a:t>y-axis:</a:t>
            </a:r>
            <a:r>
              <a:rPr lang="en-GB" sz="1200" dirty="0"/>
              <a:t> represents amplitude (loudness)</a:t>
            </a:r>
            <a:br>
              <a:rPr lang="en-GB" sz="1200" dirty="0"/>
            </a:br>
            <a:r>
              <a:rPr lang="en-GB" sz="1200" i="1" dirty="0"/>
              <a:t>x-axis:</a:t>
            </a:r>
            <a:r>
              <a:rPr lang="en-GB" sz="1200" dirty="0"/>
              <a:t> represents the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6096" y="3058372"/>
            <a:ext cx="2882722" cy="1106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[1]</a:t>
            </a:r>
            <a:endParaRPr lang="en-US" sz="600" dirty="0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94A6C87-DA06-5F48-9AA1-3593A6E0A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34" y="1179326"/>
            <a:ext cx="3321059" cy="16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Digital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8" y="916385"/>
            <a:ext cx="461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Spectrogram:</a:t>
            </a:r>
            <a:r>
              <a:rPr lang="en-GB" sz="1200" dirty="0"/>
              <a:t> visual representation of the spectrum of </a:t>
            </a:r>
            <a:r>
              <a:rPr lang="en-GB" sz="1200" b="1" dirty="0"/>
              <a:t>frequencies of a signal as it varies with time</a:t>
            </a:r>
            <a:br>
              <a:rPr lang="en-GB" sz="1200" dirty="0"/>
            </a:br>
            <a:r>
              <a:rPr lang="en-GB" sz="1200" i="1" dirty="0"/>
              <a:t>x-axis:</a:t>
            </a:r>
            <a:r>
              <a:rPr lang="en-GB" sz="1200" dirty="0"/>
              <a:t> time</a:t>
            </a:r>
            <a:br>
              <a:rPr lang="en-GB" sz="1200" dirty="0"/>
            </a:br>
            <a:r>
              <a:rPr lang="en-GB" sz="1200" i="1" dirty="0"/>
              <a:t>y-axis:</a:t>
            </a:r>
            <a:r>
              <a:rPr lang="en-GB" sz="1200" dirty="0"/>
              <a:t> frequency</a:t>
            </a:r>
            <a:br>
              <a:rPr lang="en-GB" sz="1200" dirty="0"/>
            </a:br>
            <a:r>
              <a:rPr lang="en-GB" sz="1200" i="1" dirty="0"/>
              <a:t>colours:</a:t>
            </a:r>
            <a:r>
              <a:rPr lang="en-GB" sz="1200" dirty="0"/>
              <a:t> magnitude of the frequency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Log Mel spectrogram: </a:t>
            </a:r>
            <a:r>
              <a:rPr lang="en-GB" sz="1200" dirty="0"/>
              <a:t>visual representation of the signal transformed into the log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Mel Frequency Cepstral Coefficients (MFCC) focus on the audio signal </a:t>
            </a:r>
            <a:r>
              <a:rPr lang="en-GB" sz="1200" dirty="0"/>
              <a:t>and discard information such as background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MFCC were designed to </a:t>
            </a:r>
            <a:r>
              <a:rPr lang="en-GB" sz="1200" b="1" dirty="0"/>
              <a:t>mimic the human hearing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3A4D2-C19F-4CEE-865F-31CA8CAFA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8104" y="2927957"/>
            <a:ext cx="3361645" cy="1393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[3]</a:t>
            </a:r>
            <a:endParaRPr lang="en-US" sz="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E38061-4ACC-0943-931F-843F1D72B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0071" y="1120183"/>
            <a:ext cx="3369678" cy="139365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4A0A20-974D-724D-8211-4359531C2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70" y="3327715"/>
            <a:ext cx="3700887" cy="12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1CE9-E975-474F-A357-229EF6AC07C1}"/>
              </a:ext>
            </a:extLst>
          </p:cNvPr>
          <p:cNvSpPr txBox="1"/>
          <p:nvPr/>
        </p:nvSpPr>
        <p:spPr>
          <a:xfrm>
            <a:off x="674147" y="916385"/>
            <a:ext cx="78600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Artificial Neural Network (ANN or NN) </a:t>
            </a:r>
            <a:r>
              <a:rPr lang="en-GB" sz="1200" dirty="0"/>
              <a:t>is a computational model that is inspired by the way the brain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NN </a:t>
            </a:r>
            <a:r>
              <a:rPr lang="en-GB" sz="1200" b="1" dirty="0"/>
              <a:t>consists of many neurons </a:t>
            </a:r>
            <a:r>
              <a:rPr lang="en-GB" sz="1200" dirty="0"/>
              <a:t>(</a:t>
            </a:r>
            <a:r>
              <a:rPr lang="en-GB" sz="1200" dirty="0" err="1"/>
              <a:t>Preceptrons</a:t>
            </a:r>
            <a:r>
              <a:rPr lang="en-GB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 </a:t>
            </a:r>
            <a:r>
              <a:rPr lang="en-GB" sz="1200" dirty="0" err="1"/>
              <a:t>Preceptron</a:t>
            </a:r>
            <a:r>
              <a:rPr lang="en-GB" sz="1200" dirty="0"/>
              <a:t> consist of </a:t>
            </a:r>
            <a:r>
              <a:rPr lang="en-GB" sz="1200" b="1" dirty="0"/>
              <a:t>input(s)</a:t>
            </a:r>
            <a:r>
              <a:rPr lang="en-GB" sz="1200" dirty="0"/>
              <a:t>, </a:t>
            </a:r>
            <a:r>
              <a:rPr lang="en-GB" sz="1200" b="1" dirty="0"/>
              <a:t>a bias </a:t>
            </a:r>
            <a:r>
              <a:rPr lang="en-GB" sz="1200" dirty="0"/>
              <a:t>and </a:t>
            </a:r>
            <a:r>
              <a:rPr lang="en-GB" sz="1200" b="1" dirty="0"/>
              <a:t>an activation function </a:t>
            </a:r>
            <a:r>
              <a:rPr lang="en-GB" sz="1200" dirty="0"/>
              <a:t>which are used to calculate an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Feedforward Neural Networks </a:t>
            </a:r>
            <a:r>
              <a:rPr lang="en-GB" sz="1200" dirty="0"/>
              <a:t>contain </a:t>
            </a:r>
            <a:r>
              <a:rPr lang="en-GB" sz="1200" b="1" dirty="0"/>
              <a:t>multiple nodes arranged in layers</a:t>
            </a:r>
            <a:r>
              <a:rPr lang="en-GB" sz="1200" dirty="0"/>
              <a:t>, where </a:t>
            </a:r>
            <a:r>
              <a:rPr lang="en-GB" sz="1200" b="1" dirty="0"/>
              <a:t>each node is connected to the adjacent </a:t>
            </a:r>
            <a:r>
              <a:rPr lang="en-GB" sz="1200" dirty="0"/>
              <a:t>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Information only moves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Multi Layer </a:t>
            </a:r>
            <a:r>
              <a:rPr lang="en-GB" sz="1200" b="1" dirty="0" err="1"/>
              <a:t>Preceptron</a:t>
            </a:r>
            <a:r>
              <a:rPr lang="en-GB" sz="1200" b="1" dirty="0"/>
              <a:t> (MLP) </a:t>
            </a:r>
            <a:r>
              <a:rPr lang="en-GB" sz="1200" dirty="0"/>
              <a:t>contains an </a:t>
            </a:r>
            <a:r>
              <a:rPr lang="en-GB" sz="1200" b="1" dirty="0"/>
              <a:t>input</a:t>
            </a:r>
            <a:r>
              <a:rPr lang="en-GB" sz="1200" dirty="0"/>
              <a:t>, </a:t>
            </a:r>
            <a:r>
              <a:rPr lang="en-GB" sz="1200" b="1" dirty="0"/>
              <a:t>output</a:t>
            </a:r>
            <a:r>
              <a:rPr lang="en-GB" sz="1200" dirty="0"/>
              <a:t> and </a:t>
            </a:r>
            <a:r>
              <a:rPr lang="en-GB" sz="1200" b="1" dirty="0"/>
              <a:t>one or more hidden layers </a:t>
            </a:r>
          </a:p>
        </p:txBody>
      </p:sp>
      <p:pic>
        <p:nvPicPr>
          <p:cNvPr id="6" name="Picture 5" descr="A clock in the middle of a watch&#10;&#10;Description automatically generated">
            <a:extLst>
              <a:ext uri="{FF2B5EF4-FFF2-40B4-BE49-F238E27FC236}">
                <a16:creationId xmlns:a16="http://schemas.microsoft.com/office/drawing/2014/main" id="{C67C82A5-07C9-9C43-B524-2C2647C02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6385" r="4640"/>
          <a:stretch/>
        </p:blipFill>
        <p:spPr>
          <a:xfrm>
            <a:off x="674147" y="3183934"/>
            <a:ext cx="3636151" cy="1393685"/>
          </a:xfrm>
          <a:prstGeom prst="rect">
            <a:avLst/>
          </a:prstGeom>
        </p:spPr>
      </p:pic>
      <p:pic>
        <p:nvPicPr>
          <p:cNvPr id="11" name="Picture 10" descr="A close up of a clock&#10;&#10;Description automatically generated">
            <a:extLst>
              <a:ext uri="{FF2B5EF4-FFF2-40B4-BE49-F238E27FC236}">
                <a16:creationId xmlns:a16="http://schemas.microsoft.com/office/drawing/2014/main" id="{F1880FAC-8020-3A4B-B1F9-3F16970890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 t="6295" r="1568" b="402"/>
          <a:stretch/>
        </p:blipFill>
        <p:spPr>
          <a:xfrm>
            <a:off x="4797445" y="3110755"/>
            <a:ext cx="3672408" cy="154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89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Intro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[3]</a:t>
            </a:r>
            <a:endParaRPr lang="en-US" sz="6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CFFA73-6B52-124C-8E2A-18FD1A67A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527" y="916385"/>
            <a:ext cx="1643325" cy="1944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DB7CE-0654-9341-9BEE-0E8EA4F26EC4}"/>
              </a:ext>
            </a:extLst>
          </p:cNvPr>
          <p:cNvSpPr txBox="1"/>
          <p:nvPr/>
        </p:nvSpPr>
        <p:spPr>
          <a:xfrm>
            <a:off x="674148" y="916385"/>
            <a:ext cx="46179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Convolutional Neural Network (CNN)</a:t>
            </a:r>
            <a:r>
              <a:rPr lang="en-GB" sz="1200" dirty="0"/>
              <a:t> specialise in working with </a:t>
            </a:r>
            <a:r>
              <a:rPr lang="en-GB" sz="1200" b="1" dirty="0"/>
              <a:t>grid like data </a:t>
            </a:r>
            <a:r>
              <a:rPr lang="en-GB" sz="1200" dirty="0"/>
              <a:t>(e.g. sound,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CNN are networks that </a:t>
            </a:r>
            <a:r>
              <a:rPr lang="en-GB" sz="1200" b="1" dirty="0"/>
              <a:t>use convolution </a:t>
            </a:r>
            <a:r>
              <a:rPr lang="en-GB" sz="1200" dirty="0"/>
              <a:t>in place of general matrix multiplication in at least one of their layers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Gated Recurrent Unit (GRU) </a:t>
            </a:r>
            <a:r>
              <a:rPr lang="en-GB" sz="1200" dirty="0"/>
              <a:t>belong to the family of </a:t>
            </a:r>
            <a:r>
              <a:rPr lang="en-GB" sz="1200" b="1" dirty="0"/>
              <a:t>recurrent neural network (RNN)</a:t>
            </a:r>
            <a:r>
              <a:rPr lang="en-GB" sz="1200" dirty="0"/>
              <a:t>, which focus on </a:t>
            </a:r>
            <a:r>
              <a:rPr lang="en-GB" sz="1200" b="1" dirty="0"/>
              <a:t>processing sequential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RNNs use a </a:t>
            </a:r>
            <a:r>
              <a:rPr lang="en-GB" sz="1200" b="1" dirty="0"/>
              <a:t>cyclic loop </a:t>
            </a:r>
            <a:r>
              <a:rPr lang="en-GB" sz="1200" dirty="0"/>
              <a:t>to pass the information from the step before to the next along with the input of the current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GRU were introduced to </a:t>
            </a:r>
            <a:r>
              <a:rPr lang="en-GB" sz="1200" b="1" dirty="0"/>
              <a:t>solve the vanishing gradient </a:t>
            </a:r>
            <a:r>
              <a:rPr lang="en-GB" sz="1200" dirty="0"/>
              <a:t>problem in RNNs (input from far behind looses importance)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GRU have </a:t>
            </a:r>
            <a:r>
              <a:rPr lang="en-GB" sz="1200" b="1" dirty="0"/>
              <a:t>two gates</a:t>
            </a:r>
            <a:r>
              <a:rPr lang="en-GB" sz="1200" dirty="0"/>
              <a:t>, an </a:t>
            </a:r>
            <a:r>
              <a:rPr lang="en-GB" sz="1200" b="1" dirty="0"/>
              <a:t>update and reset gate </a:t>
            </a:r>
            <a:r>
              <a:rPr lang="en-GB" sz="1200" dirty="0"/>
              <a:t>which decide what information will be passed to the output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11AE174-E320-204A-BDA2-2A79DB40C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27" y="3291830"/>
            <a:ext cx="3026055" cy="847022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F4DE441-CE25-784D-B2BD-202FA9A98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88493"/>
            <a:ext cx="3670689" cy="4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3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89B-BE4F-4BF6-974D-0A0468F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Related Work:</a:t>
            </a:r>
            <a:br>
              <a:rPr lang="en-GB" noProof="0" dirty="0"/>
            </a:br>
            <a:r>
              <a:rPr lang="en-GB" i="1" noProof="0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/>
              <p:nvPr/>
            </p:nvSpPr>
            <p:spPr>
              <a:xfrm>
                <a:off x="674148" y="916385"/>
                <a:ext cx="461793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Introduced by Google for face recognition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Learn distributed </a:t>
                </a:r>
                <a:r>
                  <a:rPr lang="en-GB" sz="1200" b="1" dirty="0"/>
                  <a:t>embeddings by the notion of similarity and dissimilarity</a:t>
                </a:r>
                <a:r>
                  <a:rPr lang="en-GB" sz="1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Siamese networks are trained, which share their weights, on the different inputs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triplets consisting of an </a:t>
                </a:r>
                <a:r>
                  <a:rPr lang="en-GB" sz="1200" b="1" dirty="0"/>
                  <a:t>anchor </a:t>
                </a: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a</a:t>
                </a:r>
                <a:r>
                  <a:rPr lang="en-GB" sz="1200" dirty="0"/>
                  <a:t>, a </a:t>
                </a:r>
                <a:r>
                  <a:rPr lang="en-GB" sz="1200" b="1" dirty="0"/>
                  <a:t>positive </a:t>
                </a: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p</a:t>
                </a:r>
                <a:r>
                  <a:rPr lang="en-GB" sz="1200" dirty="0"/>
                  <a:t> and a </a:t>
                </a:r>
                <a:r>
                  <a:rPr lang="en-GB" sz="1200" b="1" dirty="0"/>
                  <a:t>negative </a:t>
                </a:r>
                <a:r>
                  <a:rPr lang="en-GB" sz="1200" b="1" dirty="0" err="1"/>
                  <a:t>x</a:t>
                </a:r>
                <a:r>
                  <a:rPr lang="en-GB" sz="1200" b="1" baseline="-25000" dirty="0" err="1"/>
                  <a:t>n</a:t>
                </a:r>
                <a:r>
                  <a:rPr lang="en-GB" sz="1200" b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1200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l-GR" sz="1200" dirty="0"/>
                  <a:t> </a:t>
                </a:r>
                <a:r>
                  <a:rPr lang="en-GB" sz="1200" dirty="0"/>
                  <a:t>is denoted as a </a:t>
                </a:r>
                <a:r>
                  <a:rPr lang="en-GB" sz="1200" b="1" dirty="0"/>
                  <a:t>margin</a:t>
                </a:r>
                <a:r>
                  <a:rPr lang="en-GB" sz="1200" dirty="0"/>
                  <a:t>, which puts a limit on how far the network can push the negative sample away to improve the loss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631CE9-E975-474F-A357-229EF6AC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48" y="916385"/>
                <a:ext cx="4617932" cy="1938992"/>
              </a:xfrm>
              <a:prstGeom prst="rect">
                <a:avLst/>
              </a:prstGeom>
              <a:blipFill>
                <a:blip r:embed="rId3"/>
                <a:stretch>
                  <a:fillRect b="-130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FF323A-A6A0-4DCF-B9A7-238CE2036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6096" y="1383618"/>
            <a:ext cx="3168351" cy="2376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CE656-1820-4088-8617-CC5185270F7A}"/>
              </a:ext>
            </a:extLst>
          </p:cNvPr>
          <p:cNvSpPr txBox="1"/>
          <p:nvPr/>
        </p:nvSpPr>
        <p:spPr>
          <a:xfrm>
            <a:off x="7740352" y="4577619"/>
            <a:ext cx="7938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00" dirty="0"/>
              <a:t>References: [2]</a:t>
            </a:r>
            <a:endParaRPr lang="en-US" sz="600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6222EC5-7EAA-2547-9806-9D2C48A95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8" y="4056141"/>
            <a:ext cx="3386095" cy="61194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B3C440-0D17-9A41-8C32-030246612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8" y="3553862"/>
            <a:ext cx="3953838" cy="5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601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POWERPOINTMASTERTEMPLATECONFIGURATION" val="&lt;!--Created with officeatwork--&gt;&#10;&lt;MasterTemplateConfiguration&gt;&#10;  &lt;TableOfContentsCollection /&gt;&#10;  &lt;ThemeDefinition&gt;&#10;    &lt;DefaultThemeDefinition&gt;&lt;/DefaultThemeDefinition&gt;&#10;    &lt;PresentationThemeDefinition&gt;&lt;/PresentationThemeDefinition&gt;&#10;    &lt;SlideThemeDefinition&gt;&lt;/SlideThemeDefinition&gt;&#10;    &lt;ObjectThemeDefinition&gt;&lt;/ObjectThemeDefinition&gt;&#10;  &lt;/ThemeDefinition&gt;&#10;  &lt;MasterProperties&gt;&#10;    &lt;MasterProperty Id=&quot;2004112217333376588294&quot;&gt;&#10;      &lt;Fields&gt;&#10;        &lt;Field Id=&quot;2005042611175985034679&quot; ShowField=&quot;false&quot; /&gt;&#10;        &lt;Field Id=&quot;2010011411175985034680&quot; ShowField=&quot;false&quot; /&gt;&#10;        &lt;Field Id=&quot;2010011411175985034681&quot; ShowField=&quot;false&quot; /&gt;&#10;      &lt;/Fields&gt;&#10;    &lt;/MasterProperty&gt;&#10;  &lt;/MasterProperties&gt;&#10;  &lt;ContentItems&gt;&#10;    &lt;ContentItem Language=&quot;2057&quot; IsDefault=&quot;false&quot;&gt;&#10;      &lt;File HasContent=&quot;false&quot; LinkToLanguage=&quot;&quot; /&gt;&#10;    &lt;/ContentItem&gt;&#10;    &lt;ContentItem Language=&quot;4108&quot; IsDefault=&quot;false&quot;&gt;&#10;      &lt;File HasContent=&quot;false&quot; LinkToLanguage=&quot;&quot; /&gt;&#10;    &lt;/ContentItem&gt;&#10;    &lt;ContentItem Language=&quot;2055&quot; IsDefault=&quot;true&quot;&gt;&#10;      &lt;File HasContent=&quot;true&quot; LinkToLanguage=&quot;&quot; /&gt;&#10;    &lt;/ContentItem&gt;&#10;    &lt;ContentItem Language=&quot;2064&quot; IsDefault=&quot;false&quot;&gt;&#10;      &lt;File HasContent=&quot;false&quot; LinkToLanguage=&quot;&quot; /&gt;&#10;    &lt;/ContentItem&gt;&#10;  &lt;/ContentItems&gt;&#10;&lt;/MasterTemplateConfiguration&gt;"/>
  <p:tag name="OFFICEATWORKPOWERPOINTMASTERTEMPLATEID" val="POWERPOINT PRÄSENTATION"/>
  <p:tag name="OAWWIZARDSTEPS" val="0|1"/>
  <p:tag name="ZOAWLANGID" val="2055"/>
  <p:tag name="OAWDOCPROPSOURCE" val="&lt;Profile SelectedUID=&quot;&quot;&gt;&lt;DocProp UID=&quot;2002122011014149059130932&quot; EntryUID=&quot;2007081614090713859305&quot;&gt;&lt;Field Name=&quot;IDName&quot; Value=&quot;1.1. Hochschule Luzern -  F&amp;amp;S, IT-Services, Werftestrasse 4, Luzern&quot;/&gt;&lt;Field Name=&quot;Address1&quot; Value=&quot;&quot;/&gt;&lt;Field Name=&quot;Address2&quot; Value=&quot;Werftestrasse 4, Postfach 2969, CH-6002 Luzern&quot;/&gt;&lt;Field Name=&quot;Address3&quot; Value=&quot;T +41 41 228 21 11&quot;/&gt;&lt;Field Name=&quot;Address4&quot; Value=&quot;www.hslu.ch&quot;/&gt;&lt;Field Name=&quot;LogoLarge&quot; Value=&quot;%Logos%\hslu_d.hslu.g.2100.500.wmf&quot;/&gt;&lt;Field Name=&quot;LogoSmall&quot; Value=&quot;%Logos%\hslu_d.hslu.k.2100.250.wmf&quot;/&gt;&lt;Field Name=&quot;City&quot; Value=&quot;Luzern&quot;/&gt;&lt;Field Name=&quot;LogoFooter&quot; Value=&quot;%Logos%\hslu_allgemeinefqm.f.2100.200.wmf&quot;/&gt;&lt;Field Name=&quot;LogoPpt1&quot; Value=&quot;%Logos%\Powerpoint\titelmaster\hslu_d.hslu.tm.2540.1905.wmf&quot;/&gt;&lt;Field Name=&quot;LogoPpt2&quot; Value=&quot;%Logos%\Powerpoint\folienmaster\hslu_d.hslu.fm.2540.1905.wmf&quot;/&gt;&lt;Field Name=&quot;LogoOhneEFQM&quot; Value=&quot;%Logos%\hslu_allgemeinefqm.f.2100.200.wmf&quot;/&gt;&lt;Field Name=&quot;LogoPpt3&quot; Value=&quot;%Logos%\Powerpoint\folienmaster\hslu_d.hslu.f.fm.2540.1905.wmf&quot;/&gt;&lt;Field Name=&quot;Data_UID&quot; Value=&quot;2007081614090713859305&quot;/&gt;&lt;Field Name=&quot;Field_Name&quot; Value=&quot;LogoPpt2&quot;/&gt;&lt;Field Name=&quot;Field_UID&quot; Value=&quot;2007091416324246583564&quot;/&gt;&lt;Field Name=&quot;ML_LCID&quot; Value=&quot;2055&quot;/&gt;&lt;Field Name=&quot;ML_Value&quot; Value=&quot;%Logos%\Powerpoint\folienmaster\hslu_d.hslu.fm.2540.1905.wmf&quot;/&gt;&lt;/DocProp&gt;&lt;DocProp UID=&quot;2006040509495284662868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212191811121321310321301031x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3080714212273705547&quot; EntryUID=&quot;&quot; UserInformation=&quot;Data from SAP&quot; Interface=&quot;-1&quot;&gt;&lt;/DocProp&gt;&lt;DocProp UID=&quot;2002122010583847234010578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3061115381095709037&quot; EntryUID=&quot;2003121817293296325874&quot;&gt;&lt;Field Name=&quot;IDName&quot; Value=&quot;(Leer)&quot;/&gt;&lt;/DocProp&gt;&lt;DocProp UID=&quot;2004112217333376588294&quot; EntryUID=&quot;&quot; UserInformation=&quot;Data from SAP&quot; Interface=&quot;-1&quot;&gt;&lt;/DocProp&gt;&lt;DocProp UID=&quot;2007042109161414432689&quot; EntryUID=&quot;&quot; UserInformation=&quot;Data from SAP&quot; Interface=&quot;-1&quot;&gt;&lt;/DocProp&gt;&lt;DocProp UID=&quot;2004112217290390304928&quot; EntryUID=&quot;&quot; UserInformation=&quot;Data from SAP&quot; Interface=&quot;-1&quot;&gt;&lt;/DocProp&gt;&lt;/Profile&gt;&#10;"/>
  <p:tag name="OFFICEATWORKPRESENTATIONPROJECTID" val="HSLUC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heme/theme1.xml><?xml version="1.0" encoding="utf-8"?>
<a:theme xmlns:a="http://schemas.openxmlformats.org/drawingml/2006/main" name="Default Design">
  <a:themeElements>
    <a:clrScheme name="HSLU">
      <a:dk1>
        <a:srgbClr val="000000"/>
      </a:dk1>
      <a:lt1>
        <a:srgbClr val="FFFFFF"/>
      </a:lt1>
      <a:dk2>
        <a:srgbClr val="415E6C"/>
      </a:dk2>
      <a:lt2>
        <a:srgbClr val="F2F2F2"/>
      </a:lt2>
      <a:accent1>
        <a:srgbClr val="9AD4F1"/>
      </a:accent1>
      <a:accent2>
        <a:srgbClr val="6A95A9"/>
      </a:accent2>
      <a:accent3>
        <a:srgbClr val="415E6C"/>
      </a:accent3>
      <a:accent4>
        <a:srgbClr val="CFD500"/>
      </a:accent4>
      <a:accent5>
        <a:srgbClr val="949A00"/>
      </a:accent5>
      <a:accent6>
        <a:srgbClr val="636904"/>
      </a:accent6>
      <a:hlink>
        <a:srgbClr val="E2007A"/>
      </a:hlink>
      <a:folHlink>
        <a:srgbClr val="690036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 EDIT - 00 Presentation 16_9 1.potm" id="{923022B7-1D60-4BAA-B142-9B45A13195C5}" vid="{710FE0C7-D003-4B67-9723-4E2F2B7B1C1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1045</TotalTime>
  <Words>1652</Words>
  <Application>Microsoft Macintosh PowerPoint</Application>
  <PresentationFormat>On-screen Show (16:9)</PresentationFormat>
  <Paragraphs>261</Paragraphs>
  <Slides>21</Slides>
  <Notes>19</Notes>
  <HiddenSlides>2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Cambria Math</vt:lpstr>
      <vt:lpstr>Verdana</vt:lpstr>
      <vt:lpstr>Default Design</vt:lpstr>
      <vt:lpstr>Intermediate Presentation Bachelor Thesis Deep embedded Music  Fabian Gröger</vt:lpstr>
      <vt:lpstr>Agenda</vt:lpstr>
      <vt:lpstr>Project Overview:  Unsupervised embedding space for audio</vt:lpstr>
      <vt:lpstr>Project Management</vt:lpstr>
      <vt:lpstr>Related Work: Intro to Digital Signal Processing</vt:lpstr>
      <vt:lpstr>Related Work: Intro to Digital Signal Processing</vt:lpstr>
      <vt:lpstr>Related Work: Intro to Neural Networks</vt:lpstr>
      <vt:lpstr>Related Work: Intro to Neural Networks</vt:lpstr>
      <vt:lpstr>Related Work: Triplet Loss</vt:lpstr>
      <vt:lpstr>Related Work: Tile2Vec</vt:lpstr>
      <vt:lpstr>Datasets used:  DCASE Challenge 2018 – Task 5 dataset and Music Dataset</vt:lpstr>
      <vt:lpstr>Datasets used:  DCASE Challenge 2018 – Task 5 dataset and Music Dataset</vt:lpstr>
      <vt:lpstr>Datasets used:  Music Dataset</vt:lpstr>
      <vt:lpstr>Ideas and Concepts</vt:lpstr>
      <vt:lpstr>First results: Metrics</vt:lpstr>
      <vt:lpstr>First results: Projection of embeddings</vt:lpstr>
      <vt:lpstr>Summary and Outlook</vt:lpstr>
      <vt:lpstr>Questions &amp; Answers</vt:lpstr>
      <vt:lpstr>References</vt:lpstr>
      <vt:lpstr>Related Work: Machine Learning </vt:lpstr>
      <vt:lpstr>Datasets used:  DCASE Challenge 2018 – Task 5 dataset and Music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Gröger Fabian I.BSCI.1701</cp:lastModifiedBy>
  <cp:revision>289</cp:revision>
  <dcterms:created xsi:type="dcterms:W3CDTF">2020-02-13T12:23:11Z</dcterms:created>
  <dcterms:modified xsi:type="dcterms:W3CDTF">2020-04-17T12:05:27Z</dcterms:modified>
</cp:coreProperties>
</file>